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61" r:id="rId4"/>
    <p:sldId id="262" r:id="rId5"/>
    <p:sldId id="264" r:id="rId6"/>
    <p:sldId id="265" r:id="rId7"/>
    <p:sldId id="263" r:id="rId8"/>
    <p:sldId id="266" r:id="rId9"/>
    <p:sldId id="267" r:id="rId10"/>
    <p:sldId id="268" r:id="rId11"/>
    <p:sldId id="269" r:id="rId12"/>
    <p:sldId id="270" r:id="rId13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mut mehmet erdem" initials="ume" lastIdx="1" clrIdx="0">
    <p:extLst>
      <p:ext uri="{19B8F6BF-5375-455C-9EA6-DF929625EA0E}">
        <p15:presenceInfo xmlns:p15="http://schemas.microsoft.com/office/powerpoint/2012/main" userId="f7f238d415204f3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A8130-3F3C-468B-8406-99DBB90B2D1B}" type="datetimeFigureOut">
              <a:rPr lang="tr-TR" smtClean="0"/>
              <a:t>21.05.2024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5531-37EA-4CCD-BF60-A78764168CD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52184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A8130-3F3C-468B-8406-99DBB90B2D1B}" type="datetimeFigureOut">
              <a:rPr lang="tr-TR" smtClean="0"/>
              <a:t>21.05.2024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5531-37EA-4CCD-BF60-A78764168CD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96688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A8130-3F3C-468B-8406-99DBB90B2D1B}" type="datetimeFigureOut">
              <a:rPr lang="tr-TR" smtClean="0"/>
              <a:t>21.05.2024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5531-37EA-4CCD-BF60-A78764168CD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14046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A8130-3F3C-468B-8406-99DBB90B2D1B}" type="datetimeFigureOut">
              <a:rPr lang="tr-TR" smtClean="0"/>
              <a:t>21.05.2024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5531-37EA-4CCD-BF60-A78764168CD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64006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A8130-3F3C-468B-8406-99DBB90B2D1B}" type="datetimeFigureOut">
              <a:rPr lang="tr-TR" smtClean="0"/>
              <a:t>21.05.2024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5531-37EA-4CCD-BF60-A78764168CD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68474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A8130-3F3C-468B-8406-99DBB90B2D1B}" type="datetimeFigureOut">
              <a:rPr lang="tr-TR" smtClean="0"/>
              <a:t>21.05.2024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5531-37EA-4CCD-BF60-A78764168CD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94637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A8130-3F3C-468B-8406-99DBB90B2D1B}" type="datetimeFigureOut">
              <a:rPr lang="tr-TR" smtClean="0"/>
              <a:t>21.05.2024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5531-37EA-4CCD-BF60-A78764168CD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90473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A8130-3F3C-468B-8406-99DBB90B2D1B}" type="datetimeFigureOut">
              <a:rPr lang="tr-TR" smtClean="0"/>
              <a:t>21.05.2024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5531-37EA-4CCD-BF60-A78764168CD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21754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A8130-3F3C-468B-8406-99DBB90B2D1B}" type="datetimeFigureOut">
              <a:rPr lang="tr-TR" smtClean="0"/>
              <a:t>21.05.2024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5531-37EA-4CCD-BF60-A78764168CD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4136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A8130-3F3C-468B-8406-99DBB90B2D1B}" type="datetimeFigureOut">
              <a:rPr lang="tr-TR" smtClean="0"/>
              <a:t>21.05.2024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5531-37EA-4CCD-BF60-A78764168CD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44182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A8130-3F3C-468B-8406-99DBB90B2D1B}" type="datetimeFigureOut">
              <a:rPr lang="tr-TR" smtClean="0"/>
              <a:t>21.05.2024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5531-37EA-4CCD-BF60-A78764168CD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1478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A8130-3F3C-468B-8406-99DBB90B2D1B}" type="datetimeFigureOut">
              <a:rPr lang="tr-TR" smtClean="0"/>
              <a:t>21.05.2024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55531-37EA-4CCD-BF60-A78764168CD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47881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audio" Target="../media/media12.wav"/><Relationship Id="rId3" Type="http://schemas.microsoft.com/office/2007/relationships/media" Target="../media/media10.wav"/><Relationship Id="rId7" Type="http://schemas.microsoft.com/office/2007/relationships/media" Target="../media/media12.wav"/><Relationship Id="rId12" Type="http://schemas.openxmlformats.org/officeDocument/2006/relationships/image" Target="../media/image14.png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audio" Target="../media/media11.wav"/><Relationship Id="rId11" Type="http://schemas.openxmlformats.org/officeDocument/2006/relationships/image" Target="../media/image18.png"/><Relationship Id="rId5" Type="http://schemas.microsoft.com/office/2007/relationships/media" Target="../media/media11.wav"/><Relationship Id="rId10" Type="http://schemas.openxmlformats.org/officeDocument/2006/relationships/image" Target="../media/image17.png"/><Relationship Id="rId4" Type="http://schemas.openxmlformats.org/officeDocument/2006/relationships/audio" Target="../media/media10.wav"/><Relationship Id="rId9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image" Target="../media/image14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13.png"/><Relationship Id="rId5" Type="http://schemas.microsoft.com/office/2007/relationships/media" Target="../media/media3.wav"/><Relationship Id="rId10" Type="http://schemas.openxmlformats.org/officeDocument/2006/relationships/image" Target="../media/image12.png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audio" Target="../media/media8.wav"/><Relationship Id="rId3" Type="http://schemas.microsoft.com/office/2007/relationships/media" Target="../media/media6.wav"/><Relationship Id="rId7" Type="http://schemas.microsoft.com/office/2007/relationships/media" Target="../media/media8.wav"/><Relationship Id="rId12" Type="http://schemas.openxmlformats.org/officeDocument/2006/relationships/image" Target="../media/image14.png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audio" Target="../media/media7.wav"/><Relationship Id="rId11" Type="http://schemas.openxmlformats.org/officeDocument/2006/relationships/image" Target="../media/image16.png"/><Relationship Id="rId5" Type="http://schemas.microsoft.com/office/2007/relationships/media" Target="../media/media7.wav"/><Relationship Id="rId10" Type="http://schemas.openxmlformats.org/officeDocument/2006/relationships/image" Target="../media/image15.png"/><Relationship Id="rId4" Type="http://schemas.openxmlformats.org/officeDocument/2006/relationships/audio" Target="../media/media6.wav"/><Relationship Id="rId9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wallpapercave.com/wp/wp604788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4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etin kutusu 3"/>
          <p:cNvSpPr txBox="1"/>
          <p:nvPr/>
        </p:nvSpPr>
        <p:spPr>
          <a:xfrm>
            <a:off x="2957252" y="5190552"/>
            <a:ext cx="64489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Arda DERİCİ – 200102002051</a:t>
            </a:r>
          </a:p>
          <a:p>
            <a:pPr algn="ctr"/>
            <a:r>
              <a:rPr lang="tr-T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Umut Mehmet ERDEM – 200102002025</a:t>
            </a:r>
          </a:p>
          <a:p>
            <a:pPr algn="ctr"/>
            <a:r>
              <a:rPr lang="tr-T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Serdar BAŞYEMENİCİ - 200102002061</a:t>
            </a:r>
            <a:endParaRPr lang="tr-T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1864388" y="240786"/>
            <a:ext cx="846322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ELM368 </a:t>
            </a:r>
            <a:r>
              <a:rPr lang="tr-T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| C12 - DÖNEM PROJESİ</a:t>
            </a:r>
          </a:p>
          <a:p>
            <a:pPr algn="ctr"/>
            <a:endParaRPr lang="tr-T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pPr algn="ctr"/>
            <a:r>
              <a:rPr lang="tr-T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FİLTRELEME YÖNTEMİYLE KONUŞMANIN ARKA PLANINDAKİ STADYUM GÜRÜLTÜSÜNÜ AZALTMA</a:t>
            </a:r>
          </a:p>
        </p:txBody>
      </p:sp>
    </p:spTree>
    <p:extLst>
      <p:ext uri="{BB962C8B-B14F-4D97-AF65-F5344CB8AC3E}">
        <p14:creationId xmlns:p14="http://schemas.microsoft.com/office/powerpoint/2010/main" val="311475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60000"/>
                <a:lumOff val="40000"/>
              </a:schemeClr>
            </a:gs>
            <a:gs pos="100000">
              <a:schemeClr val="accent6">
                <a:lumMod val="75000"/>
              </a:schemeClr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/>
          <p:cNvSpPr/>
          <p:nvPr/>
        </p:nvSpPr>
        <p:spPr>
          <a:xfrm>
            <a:off x="1138336" y="-10809"/>
            <a:ext cx="10431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3600" b="1" u="sng" dirty="0" smtClean="0">
                <a:solidFill>
                  <a:schemeClr val="bg1"/>
                </a:solidFill>
              </a:rPr>
              <a:t>Filtrelenmiş Seslerin Frekans Spektrumları</a:t>
            </a:r>
          </a:p>
        </p:txBody>
      </p:sp>
      <p:sp>
        <p:nvSpPr>
          <p:cNvPr id="9" name="Metin kutusu 8"/>
          <p:cNvSpPr txBox="1"/>
          <p:nvPr/>
        </p:nvSpPr>
        <p:spPr>
          <a:xfrm>
            <a:off x="534051" y="5255942"/>
            <a:ext cx="5333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 smtClean="0">
                <a:solidFill>
                  <a:schemeClr val="bg1"/>
                </a:solidFill>
              </a:rPr>
              <a:t>filtrelenmiş test 2</a:t>
            </a: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11" name="Metin kutusu 10"/>
          <p:cNvSpPr txBox="1"/>
          <p:nvPr/>
        </p:nvSpPr>
        <p:spPr>
          <a:xfrm>
            <a:off x="6432753" y="5255942"/>
            <a:ext cx="5333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 smtClean="0">
                <a:solidFill>
                  <a:schemeClr val="bg1"/>
                </a:solidFill>
              </a:rPr>
              <a:t>filtrelenmiş test 3</a:t>
            </a:r>
            <a:endParaRPr lang="tr-TR" b="1" dirty="0">
              <a:solidFill>
                <a:schemeClr val="bg1"/>
              </a:solidFill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05" y="799626"/>
            <a:ext cx="5560594" cy="4456316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030" y="799626"/>
            <a:ext cx="5560594" cy="4456316"/>
          </a:xfrm>
          <a:prstGeom prst="rect">
            <a:avLst/>
          </a:prstGeom>
        </p:spPr>
      </p:pic>
      <p:pic>
        <p:nvPicPr>
          <p:cNvPr id="7" name="Test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483568" y="5792559"/>
            <a:ext cx="487363" cy="487363"/>
          </a:xfrm>
          <a:prstGeom prst="rect">
            <a:avLst/>
          </a:prstGeom>
        </p:spPr>
      </p:pic>
      <p:pic>
        <p:nvPicPr>
          <p:cNvPr id="8" name="filtrelenmiş test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272448" y="5792559"/>
            <a:ext cx="487363" cy="487363"/>
          </a:xfrm>
          <a:prstGeom prst="rect">
            <a:avLst/>
          </a:prstGeom>
        </p:spPr>
      </p:pic>
      <p:pic>
        <p:nvPicPr>
          <p:cNvPr id="10" name="Test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593887" y="5787674"/>
            <a:ext cx="487363" cy="487363"/>
          </a:xfrm>
          <a:prstGeom prst="rect">
            <a:avLst/>
          </a:prstGeom>
        </p:spPr>
      </p:pic>
      <p:pic>
        <p:nvPicPr>
          <p:cNvPr id="12" name="filtrelenmiş test 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382767" y="5787675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9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2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42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28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728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60000"/>
                <a:lumOff val="40000"/>
              </a:schemeClr>
            </a:gs>
            <a:gs pos="100000">
              <a:schemeClr val="accent6">
                <a:lumMod val="75000"/>
              </a:schemeClr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ikdörtgen 12"/>
          <p:cNvSpPr/>
          <p:nvPr/>
        </p:nvSpPr>
        <p:spPr>
          <a:xfrm>
            <a:off x="475860" y="315763"/>
            <a:ext cx="1104744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sz="2800" b="1" u="sng" dirty="0" smtClean="0">
                <a:solidFill>
                  <a:schemeClr val="bg1"/>
                </a:solidFill>
              </a:rPr>
              <a:t>SONUÇLAR</a:t>
            </a:r>
          </a:p>
          <a:p>
            <a:pPr algn="just"/>
            <a:endParaRPr lang="tr-TR" sz="2000" b="1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2400" b="1" dirty="0" smtClean="0">
                <a:solidFill>
                  <a:schemeClr val="bg1"/>
                </a:solidFill>
              </a:rPr>
              <a:t>Tasarlanan filtrelerin test verileri üzerindeki verimliliği</a:t>
            </a:r>
          </a:p>
          <a:p>
            <a:pPr algn="just"/>
            <a:endParaRPr lang="tr-TR" sz="2400" b="1" dirty="0" smtClean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2400" b="1" dirty="0" smtClean="0">
                <a:solidFill>
                  <a:schemeClr val="bg1"/>
                </a:solidFill>
              </a:rPr>
              <a:t>Sonuçların beklentiyi karşılayıp karşılamaması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2400" b="1" dirty="0" smtClean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2400" b="1" dirty="0" smtClean="0">
                <a:solidFill>
                  <a:schemeClr val="bg1"/>
                </a:solidFill>
              </a:rPr>
              <a:t>Daha iyi sonuç elde etmek için uygulanan yöntemler</a:t>
            </a:r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tr-TR" sz="2400" b="1" dirty="0" smtClean="0">
                <a:solidFill>
                  <a:schemeClr val="bg1"/>
                </a:solidFill>
              </a:rPr>
              <a:t>Sık örnekleme ve seyrek örnekleme yöntemi</a:t>
            </a:r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endParaRPr lang="tr-TR" sz="2400" b="1" dirty="0" smtClean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2400" b="1" dirty="0" smtClean="0">
                <a:solidFill>
                  <a:schemeClr val="bg1"/>
                </a:solidFill>
              </a:rPr>
              <a:t>Daha iyi sonuçlar için uygulanabilecek yöntemler</a:t>
            </a:r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tr-TR" sz="2400" b="1" dirty="0" err="1" smtClean="0">
                <a:solidFill>
                  <a:schemeClr val="bg1"/>
                </a:solidFill>
              </a:rPr>
              <a:t>Wiener</a:t>
            </a:r>
            <a:r>
              <a:rPr lang="tr-TR" sz="2400" b="1" dirty="0" smtClean="0">
                <a:solidFill>
                  <a:schemeClr val="bg1"/>
                </a:solidFill>
              </a:rPr>
              <a:t> filtresi </a:t>
            </a:r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tr-TR" sz="2400" b="1" dirty="0" err="1" smtClean="0">
                <a:solidFill>
                  <a:schemeClr val="bg1"/>
                </a:solidFill>
              </a:rPr>
              <a:t>Adaptif</a:t>
            </a:r>
            <a:r>
              <a:rPr lang="tr-TR" sz="2400" b="1" dirty="0" smtClean="0">
                <a:solidFill>
                  <a:schemeClr val="bg1"/>
                </a:solidFill>
              </a:rPr>
              <a:t> </a:t>
            </a:r>
            <a:r>
              <a:rPr lang="tr-TR" sz="2400" b="1" dirty="0">
                <a:solidFill>
                  <a:schemeClr val="bg1"/>
                </a:solidFill>
              </a:rPr>
              <a:t>f</a:t>
            </a:r>
            <a:r>
              <a:rPr lang="tr-TR" sz="2400" b="1" dirty="0" smtClean="0">
                <a:solidFill>
                  <a:schemeClr val="bg1"/>
                </a:solidFill>
              </a:rPr>
              <a:t>iltreleme yöntemi</a:t>
            </a:r>
          </a:p>
        </p:txBody>
      </p:sp>
    </p:spTree>
    <p:extLst>
      <p:ext uri="{BB962C8B-B14F-4D97-AF65-F5344CB8AC3E}">
        <p14:creationId xmlns:p14="http://schemas.microsoft.com/office/powerpoint/2010/main" val="196819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wallpapercave.com/wp/wp604788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4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etin kutusu 3"/>
          <p:cNvSpPr txBox="1"/>
          <p:nvPr/>
        </p:nvSpPr>
        <p:spPr>
          <a:xfrm>
            <a:off x="2957252" y="5190552"/>
            <a:ext cx="64489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Arda DERİCİ – 200102002051</a:t>
            </a:r>
          </a:p>
          <a:p>
            <a:pPr algn="ctr"/>
            <a:r>
              <a:rPr lang="tr-T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Umut Mehmet ERDEM – 200102002025</a:t>
            </a:r>
          </a:p>
          <a:p>
            <a:pPr algn="ctr"/>
            <a:r>
              <a:rPr lang="tr-T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Serdar BAŞYEMENİCİ - 200102002061</a:t>
            </a:r>
            <a:endParaRPr lang="tr-T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5" name="Metin kutusu 4"/>
          <p:cNvSpPr txBox="1"/>
          <p:nvPr/>
        </p:nvSpPr>
        <p:spPr>
          <a:xfrm>
            <a:off x="370112" y="429153"/>
            <a:ext cx="11451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Bizi dinlediğiniz için teşekkür ederiz.</a:t>
            </a:r>
            <a:endParaRPr lang="tr-TR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74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60000"/>
                <a:lumOff val="40000"/>
              </a:schemeClr>
            </a:gs>
            <a:gs pos="100000">
              <a:schemeClr val="accent6">
                <a:lumMod val="75000"/>
              </a:schemeClr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/>
          <p:cNvSpPr txBox="1"/>
          <p:nvPr/>
        </p:nvSpPr>
        <p:spPr>
          <a:xfrm>
            <a:off x="662473" y="541175"/>
            <a:ext cx="10543592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sz="3200" b="1" u="sng" dirty="0" smtClean="0">
                <a:solidFill>
                  <a:schemeClr val="bg1"/>
                </a:solidFill>
              </a:rPr>
              <a:t>Projenin Amacı</a:t>
            </a:r>
          </a:p>
          <a:p>
            <a:pPr algn="just"/>
            <a:endParaRPr lang="tr-TR" sz="2800" b="1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2800" b="1" dirty="0" smtClean="0">
                <a:solidFill>
                  <a:schemeClr val="bg1"/>
                </a:solidFill>
              </a:rPr>
              <a:t>Spor </a:t>
            </a:r>
            <a:r>
              <a:rPr lang="tr-TR" sz="2800" b="1" dirty="0">
                <a:solidFill>
                  <a:schemeClr val="bg1"/>
                </a:solidFill>
              </a:rPr>
              <a:t>müsabakası esnasında iki kişinin konuşmasını stadyumdaki tezahürat gürültüsünden arındırarak birbirlerini daha iyi duymalarını ve anlamalarını sağlamak ve böylece bu kişilerin seyir keyfini artırmak hedeflenmiştir</a:t>
            </a:r>
            <a:r>
              <a:rPr lang="tr-TR" sz="24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002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60000"/>
                <a:lumOff val="40000"/>
              </a:schemeClr>
            </a:gs>
            <a:gs pos="100000">
              <a:schemeClr val="accent6">
                <a:lumMod val="75000"/>
              </a:schemeClr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/>
          <p:cNvSpPr/>
          <p:nvPr/>
        </p:nvSpPr>
        <p:spPr>
          <a:xfrm>
            <a:off x="475860" y="315763"/>
            <a:ext cx="11047445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sz="2400" b="1" u="sng" dirty="0" smtClean="0">
                <a:solidFill>
                  <a:schemeClr val="bg1"/>
                </a:solidFill>
              </a:rPr>
              <a:t>Projenin Aşamaları</a:t>
            </a:r>
          </a:p>
          <a:p>
            <a:pPr algn="just"/>
            <a:endParaRPr lang="tr-TR" b="1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2000" b="1" dirty="0" smtClean="0">
                <a:solidFill>
                  <a:schemeClr val="bg1"/>
                </a:solidFill>
              </a:rPr>
              <a:t>Gürültü ve diyalog seslerinin bulunması, gürültülü seslerin oluşturulması</a:t>
            </a:r>
          </a:p>
          <a:p>
            <a:pPr algn="just"/>
            <a:endParaRPr lang="tr-TR" sz="2000" b="1" dirty="0" smtClean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2000" b="1" dirty="0" smtClean="0">
                <a:solidFill>
                  <a:schemeClr val="bg1"/>
                </a:solidFill>
              </a:rPr>
              <a:t>Oluşturulan eğitim ses kayıtlarının okunması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2000" b="1" dirty="0" smtClean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2000" b="1" dirty="0" smtClean="0">
                <a:solidFill>
                  <a:schemeClr val="bg1"/>
                </a:solidFill>
              </a:rPr>
              <a:t>Okunan verilerin zaman ve spektrum grafikleri incelenerek filtrelerin tasarlanması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2000" b="1" dirty="0" smtClean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2000" b="1" dirty="0" smtClean="0">
                <a:solidFill>
                  <a:schemeClr val="bg1"/>
                </a:solidFill>
              </a:rPr>
              <a:t>Tasarlanan filtrelerin eğitim ses verilerine uygulanarak filtrelenmiş seslerin kalitesi ve filtrelerin verimliliğinin tartışılması</a:t>
            </a: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4" name="Dikdörtgen 3"/>
          <p:cNvSpPr/>
          <p:nvPr/>
        </p:nvSpPr>
        <p:spPr>
          <a:xfrm>
            <a:off x="475860" y="3708377"/>
            <a:ext cx="8565230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tr-TR" sz="2400" b="1" u="sng" dirty="0" smtClean="0">
                <a:solidFill>
                  <a:schemeClr val="bg1"/>
                </a:solidFill>
              </a:rPr>
              <a:t>Ses Kayıtlarının Bilgileri</a:t>
            </a:r>
          </a:p>
          <a:p>
            <a:pPr algn="just"/>
            <a:endParaRPr lang="tr-TR" sz="2400" b="1" u="sng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b="1" dirty="0" smtClean="0">
                <a:solidFill>
                  <a:schemeClr val="bg1"/>
                </a:solidFill>
              </a:rPr>
              <a:t>Eğitim1.wav --&gt; örnekleme miktarı=312221	kanal sayısı=1	</a:t>
            </a:r>
            <a:r>
              <a:rPr lang="tr-TR" sz="2000" b="1" dirty="0" err="1" smtClean="0">
                <a:solidFill>
                  <a:schemeClr val="bg1"/>
                </a:solidFill>
              </a:rPr>
              <a:t>Fs</a:t>
            </a:r>
            <a:r>
              <a:rPr lang="tr-TR" sz="2000" b="1" dirty="0" smtClean="0">
                <a:solidFill>
                  <a:schemeClr val="bg1"/>
                </a:solidFill>
              </a:rPr>
              <a:t>=44100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b="1" dirty="0" smtClean="0">
                <a:solidFill>
                  <a:schemeClr val="bg1"/>
                </a:solidFill>
              </a:rPr>
              <a:t>Eğitim2.wav --&gt; örnekleme miktarı=360033	kanal sayısı=1	</a:t>
            </a:r>
            <a:r>
              <a:rPr lang="tr-TR" sz="2000" b="1" dirty="0" err="1" smtClean="0">
                <a:solidFill>
                  <a:schemeClr val="bg1"/>
                </a:solidFill>
              </a:rPr>
              <a:t>Fs</a:t>
            </a:r>
            <a:r>
              <a:rPr lang="tr-TR" sz="2000" b="1" dirty="0" smtClean="0">
                <a:solidFill>
                  <a:schemeClr val="bg1"/>
                </a:solidFill>
              </a:rPr>
              <a:t>=44100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b="1" dirty="0" smtClean="0">
                <a:solidFill>
                  <a:schemeClr val="bg1"/>
                </a:solidFill>
              </a:rPr>
              <a:t>Eğitim3.wav --&gt; örnekleme miktarı=357034	kanal sayısı=1	</a:t>
            </a:r>
            <a:r>
              <a:rPr lang="tr-TR" sz="2000" b="1" dirty="0" err="1" smtClean="0">
                <a:solidFill>
                  <a:schemeClr val="bg1"/>
                </a:solidFill>
              </a:rPr>
              <a:t>Fs</a:t>
            </a:r>
            <a:r>
              <a:rPr lang="tr-TR" sz="2000" b="1" dirty="0" smtClean="0">
                <a:solidFill>
                  <a:schemeClr val="bg1"/>
                </a:solidFill>
              </a:rPr>
              <a:t>=44100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b="1" dirty="0" smtClean="0">
                <a:solidFill>
                  <a:schemeClr val="bg1"/>
                </a:solidFill>
              </a:rPr>
              <a:t>Test1.wav  --&gt; örnekleme miktarı=275999	kanal sayısı=1	</a:t>
            </a:r>
            <a:r>
              <a:rPr lang="tr-TR" sz="2000" b="1" dirty="0" err="1" smtClean="0">
                <a:solidFill>
                  <a:schemeClr val="bg1"/>
                </a:solidFill>
              </a:rPr>
              <a:t>Fs</a:t>
            </a:r>
            <a:r>
              <a:rPr lang="tr-TR" sz="2000" b="1" dirty="0" smtClean="0">
                <a:solidFill>
                  <a:schemeClr val="bg1"/>
                </a:solidFill>
              </a:rPr>
              <a:t>=44100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b="1" dirty="0" smtClean="0">
                <a:solidFill>
                  <a:schemeClr val="bg1"/>
                </a:solidFill>
              </a:rPr>
              <a:t>Test2.wav  --&gt; örnekleme miktarı=283369	kanal sayısı=1	</a:t>
            </a:r>
            <a:r>
              <a:rPr lang="tr-TR" sz="2000" b="1" dirty="0" err="1" smtClean="0">
                <a:solidFill>
                  <a:schemeClr val="bg1"/>
                </a:solidFill>
              </a:rPr>
              <a:t>Fs</a:t>
            </a:r>
            <a:r>
              <a:rPr lang="tr-TR" sz="2000" b="1" dirty="0" smtClean="0">
                <a:solidFill>
                  <a:schemeClr val="bg1"/>
                </a:solidFill>
              </a:rPr>
              <a:t>=44100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b="1" dirty="0" smtClean="0">
                <a:solidFill>
                  <a:schemeClr val="bg1"/>
                </a:solidFill>
              </a:rPr>
              <a:t>Test3.wav  --&gt; örnekleme miktarı=321376	kanal sayısı=1	</a:t>
            </a:r>
            <a:r>
              <a:rPr lang="tr-TR" sz="2000" b="1" dirty="0" err="1" smtClean="0">
                <a:solidFill>
                  <a:schemeClr val="bg1"/>
                </a:solidFill>
              </a:rPr>
              <a:t>Fs</a:t>
            </a:r>
            <a:r>
              <a:rPr lang="tr-TR" sz="2000" b="1" dirty="0" smtClean="0">
                <a:solidFill>
                  <a:schemeClr val="bg1"/>
                </a:solidFill>
              </a:rPr>
              <a:t>=44100</a:t>
            </a:r>
          </a:p>
        </p:txBody>
      </p:sp>
    </p:spTree>
    <p:extLst>
      <p:ext uri="{BB962C8B-B14F-4D97-AF65-F5344CB8AC3E}">
        <p14:creationId xmlns:p14="http://schemas.microsoft.com/office/powerpoint/2010/main" val="46414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60000"/>
                <a:lumOff val="40000"/>
              </a:schemeClr>
            </a:gs>
            <a:gs pos="100000">
              <a:schemeClr val="accent6">
                <a:lumMod val="75000"/>
              </a:schemeClr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/>
          <p:cNvSpPr/>
          <p:nvPr/>
        </p:nvSpPr>
        <p:spPr>
          <a:xfrm>
            <a:off x="1138336" y="-10809"/>
            <a:ext cx="10431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3600" b="1" u="sng" dirty="0" smtClean="0">
                <a:solidFill>
                  <a:schemeClr val="bg1"/>
                </a:solidFill>
              </a:rPr>
              <a:t>Zaman ve Frekans Spektrumları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52"/>
          <a:stretch/>
        </p:blipFill>
        <p:spPr>
          <a:xfrm>
            <a:off x="762715" y="2612571"/>
            <a:ext cx="4844241" cy="1932720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97"/>
          <a:stretch/>
        </p:blipFill>
        <p:spPr>
          <a:xfrm>
            <a:off x="762715" y="4501052"/>
            <a:ext cx="4844241" cy="1930996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91"/>
          <a:stretch/>
        </p:blipFill>
        <p:spPr>
          <a:xfrm>
            <a:off x="762715" y="704563"/>
            <a:ext cx="4844241" cy="1908008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91"/>
          <a:stretch/>
        </p:blipFill>
        <p:spPr>
          <a:xfrm>
            <a:off x="6725719" y="704563"/>
            <a:ext cx="4844241" cy="1942843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65"/>
          <a:stretch/>
        </p:blipFill>
        <p:spPr>
          <a:xfrm>
            <a:off x="6725719" y="2601203"/>
            <a:ext cx="4844241" cy="1955455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96"/>
          <a:stretch/>
        </p:blipFill>
        <p:spPr>
          <a:xfrm>
            <a:off x="6725718" y="4556658"/>
            <a:ext cx="4844241" cy="195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2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60000"/>
                <a:lumOff val="40000"/>
              </a:schemeClr>
            </a:gs>
            <a:gs pos="100000">
              <a:schemeClr val="accent6">
                <a:lumMod val="75000"/>
              </a:schemeClr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136" y="744845"/>
            <a:ext cx="4235752" cy="5016740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264" y="742001"/>
            <a:ext cx="4237896" cy="5019280"/>
          </a:xfrm>
          <a:prstGeom prst="rect">
            <a:avLst/>
          </a:prstGeom>
        </p:spPr>
      </p:pic>
      <p:sp>
        <p:nvSpPr>
          <p:cNvPr id="7" name="Dikdörtgen 6"/>
          <p:cNvSpPr/>
          <p:nvPr/>
        </p:nvSpPr>
        <p:spPr>
          <a:xfrm>
            <a:off x="1442720" y="125214"/>
            <a:ext cx="9489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u="sng" dirty="0" smtClean="0">
                <a:solidFill>
                  <a:schemeClr val="bg1"/>
                </a:solidFill>
              </a:rPr>
              <a:t>Filtrelerin Genlik, Faz ve Grup Gecikmesi Grafikleri</a:t>
            </a:r>
            <a:endParaRPr lang="tr-TR" sz="2800" b="1" u="sng" dirty="0">
              <a:solidFill>
                <a:schemeClr val="bg1"/>
              </a:solidFill>
            </a:endParaRPr>
          </a:p>
        </p:txBody>
      </p:sp>
      <p:sp>
        <p:nvSpPr>
          <p:cNvPr id="8" name="Dikdörtgen 7"/>
          <p:cNvSpPr/>
          <p:nvPr/>
        </p:nvSpPr>
        <p:spPr>
          <a:xfrm>
            <a:off x="1442720" y="5761585"/>
            <a:ext cx="39683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sz="2000" b="1" dirty="0" smtClean="0">
                <a:solidFill>
                  <a:schemeClr val="bg1"/>
                </a:solidFill>
              </a:rPr>
              <a:t>FIR </a:t>
            </a:r>
            <a:r>
              <a:rPr lang="tr-TR" sz="2000" b="1" dirty="0" err="1" smtClean="0">
                <a:solidFill>
                  <a:schemeClr val="bg1"/>
                </a:solidFill>
              </a:rPr>
              <a:t>Hamming</a:t>
            </a:r>
            <a:r>
              <a:rPr lang="tr-TR" sz="2000" b="1" dirty="0" smtClean="0">
                <a:solidFill>
                  <a:schemeClr val="bg1"/>
                </a:solidFill>
              </a:rPr>
              <a:t> BSF Tasarımı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b="1" dirty="0">
                <a:solidFill>
                  <a:schemeClr val="bg1"/>
                </a:solidFill>
              </a:rPr>
              <a:t> Filtrenin derecesi, </a:t>
            </a:r>
            <a:r>
              <a:rPr lang="tr-TR" b="1" dirty="0" smtClean="0">
                <a:solidFill>
                  <a:schemeClr val="bg1"/>
                </a:solidFill>
              </a:rPr>
              <a:t>N=601</a:t>
            </a: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9" name="Dikdörtgen 8"/>
          <p:cNvSpPr/>
          <p:nvPr/>
        </p:nvSpPr>
        <p:spPr>
          <a:xfrm>
            <a:off x="6829062" y="5761281"/>
            <a:ext cx="39683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sz="2000" b="1" dirty="0" smtClean="0">
                <a:solidFill>
                  <a:schemeClr val="bg1"/>
                </a:solidFill>
              </a:rPr>
              <a:t>FIR </a:t>
            </a:r>
            <a:r>
              <a:rPr lang="tr-TR" sz="2000" b="1" dirty="0" err="1" smtClean="0">
                <a:solidFill>
                  <a:schemeClr val="bg1"/>
                </a:solidFill>
              </a:rPr>
              <a:t>Hamming</a:t>
            </a:r>
            <a:r>
              <a:rPr lang="tr-TR" sz="2000" b="1" dirty="0" smtClean="0">
                <a:solidFill>
                  <a:schemeClr val="bg1"/>
                </a:solidFill>
              </a:rPr>
              <a:t> LPF Tasarımı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b="1" dirty="0">
                <a:solidFill>
                  <a:schemeClr val="bg1"/>
                </a:solidFill>
              </a:rPr>
              <a:t> Filtrenin derecesi, </a:t>
            </a:r>
            <a:r>
              <a:rPr lang="tr-TR" b="1" dirty="0" smtClean="0">
                <a:solidFill>
                  <a:schemeClr val="bg1"/>
                </a:solidFill>
              </a:rPr>
              <a:t>N=251</a:t>
            </a:r>
            <a:endParaRPr lang="tr-T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648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60000"/>
                <a:lumOff val="40000"/>
              </a:schemeClr>
            </a:gs>
            <a:gs pos="100000">
              <a:schemeClr val="accent6">
                <a:lumMod val="75000"/>
              </a:schemeClr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/>
          <p:cNvSpPr/>
          <p:nvPr/>
        </p:nvSpPr>
        <p:spPr>
          <a:xfrm>
            <a:off x="1442720" y="125214"/>
            <a:ext cx="9489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u="sng" dirty="0" smtClean="0">
                <a:solidFill>
                  <a:schemeClr val="bg1"/>
                </a:solidFill>
              </a:rPr>
              <a:t>Filtrelerin Genlik, Faz ve Grup Gecikmesi Grafikleri</a:t>
            </a:r>
            <a:endParaRPr lang="tr-TR" sz="2800" b="1" u="sng" dirty="0">
              <a:solidFill>
                <a:schemeClr val="bg1"/>
              </a:solidFill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843" y="648434"/>
            <a:ext cx="3951344" cy="5101522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720" y="648434"/>
            <a:ext cx="3968300" cy="5101522"/>
          </a:xfrm>
          <a:prstGeom prst="rect">
            <a:avLst/>
          </a:prstGeom>
        </p:spPr>
      </p:pic>
      <p:sp>
        <p:nvSpPr>
          <p:cNvPr id="5" name="Dikdörtgen 4"/>
          <p:cNvSpPr/>
          <p:nvPr/>
        </p:nvSpPr>
        <p:spPr>
          <a:xfrm>
            <a:off x="1442720" y="5761585"/>
            <a:ext cx="39683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sz="2000" b="1" dirty="0" smtClean="0">
                <a:solidFill>
                  <a:schemeClr val="bg1"/>
                </a:solidFill>
              </a:rPr>
              <a:t>FIR </a:t>
            </a:r>
            <a:r>
              <a:rPr lang="tr-TR" sz="2000" b="1" dirty="0" err="1" smtClean="0">
                <a:solidFill>
                  <a:schemeClr val="bg1"/>
                </a:solidFill>
              </a:rPr>
              <a:t>Hamming</a:t>
            </a:r>
            <a:r>
              <a:rPr lang="tr-TR" sz="2000" b="1" dirty="0" smtClean="0">
                <a:solidFill>
                  <a:schemeClr val="bg1"/>
                </a:solidFill>
              </a:rPr>
              <a:t> BSF Tasarımı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b="1" dirty="0">
                <a:solidFill>
                  <a:schemeClr val="bg1"/>
                </a:solidFill>
              </a:rPr>
              <a:t> Filtrenin derecesi, </a:t>
            </a:r>
            <a:r>
              <a:rPr lang="tr-TR" b="1" dirty="0" smtClean="0">
                <a:solidFill>
                  <a:schemeClr val="bg1"/>
                </a:solidFill>
              </a:rPr>
              <a:t>N=251</a:t>
            </a: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8" name="Dikdörtgen 7"/>
          <p:cNvSpPr/>
          <p:nvPr/>
        </p:nvSpPr>
        <p:spPr>
          <a:xfrm>
            <a:off x="6817887" y="5749956"/>
            <a:ext cx="39683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sz="2000" b="1" dirty="0" smtClean="0">
                <a:solidFill>
                  <a:schemeClr val="bg1"/>
                </a:solidFill>
              </a:rPr>
              <a:t>FIR </a:t>
            </a:r>
            <a:r>
              <a:rPr lang="tr-TR" sz="2000" b="1" dirty="0" err="1" smtClean="0">
                <a:solidFill>
                  <a:schemeClr val="bg1"/>
                </a:solidFill>
              </a:rPr>
              <a:t>Hamming</a:t>
            </a:r>
            <a:r>
              <a:rPr lang="tr-TR" sz="2000" b="1" dirty="0" smtClean="0">
                <a:solidFill>
                  <a:schemeClr val="bg1"/>
                </a:solidFill>
              </a:rPr>
              <a:t> BSF Tasarımı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b="1" dirty="0">
                <a:solidFill>
                  <a:schemeClr val="bg1"/>
                </a:solidFill>
              </a:rPr>
              <a:t> Filtrenin derecesi, </a:t>
            </a:r>
            <a:r>
              <a:rPr lang="tr-TR" b="1" dirty="0" smtClean="0">
                <a:solidFill>
                  <a:schemeClr val="bg1"/>
                </a:solidFill>
              </a:rPr>
              <a:t>N=251</a:t>
            </a:r>
            <a:endParaRPr lang="tr-T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838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60000"/>
                <a:lumOff val="40000"/>
              </a:schemeClr>
            </a:gs>
            <a:gs pos="100000">
              <a:schemeClr val="accent6">
                <a:lumMod val="75000"/>
              </a:schemeClr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/>
          <p:cNvSpPr/>
          <p:nvPr/>
        </p:nvSpPr>
        <p:spPr>
          <a:xfrm>
            <a:off x="1138336" y="-10809"/>
            <a:ext cx="10431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3600" b="1" u="sng" dirty="0" smtClean="0">
                <a:solidFill>
                  <a:schemeClr val="bg1"/>
                </a:solidFill>
              </a:rPr>
              <a:t>Zaman ve Frekans Spektrumları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72"/>
          <a:stretch/>
        </p:blipFill>
        <p:spPr>
          <a:xfrm>
            <a:off x="797399" y="635522"/>
            <a:ext cx="4845600" cy="1924798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66"/>
          <a:stretch/>
        </p:blipFill>
        <p:spPr>
          <a:xfrm>
            <a:off x="6592280" y="635522"/>
            <a:ext cx="4845600" cy="1955962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51"/>
          <a:stretch/>
        </p:blipFill>
        <p:spPr>
          <a:xfrm>
            <a:off x="797399" y="2560320"/>
            <a:ext cx="4845600" cy="1910080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31"/>
          <a:stretch/>
        </p:blipFill>
        <p:spPr>
          <a:xfrm>
            <a:off x="6592280" y="2591484"/>
            <a:ext cx="4845600" cy="1961204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64"/>
          <a:stretch/>
        </p:blipFill>
        <p:spPr>
          <a:xfrm>
            <a:off x="797399" y="4454638"/>
            <a:ext cx="4845600" cy="1940560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54"/>
          <a:stretch/>
        </p:blipFill>
        <p:spPr>
          <a:xfrm>
            <a:off x="6592280" y="4547446"/>
            <a:ext cx="4845600" cy="192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19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60000"/>
                <a:lumOff val="40000"/>
              </a:schemeClr>
            </a:gs>
            <a:gs pos="100000">
              <a:schemeClr val="accent6">
                <a:lumMod val="75000"/>
              </a:schemeClr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/>
          <p:cNvSpPr/>
          <p:nvPr/>
        </p:nvSpPr>
        <p:spPr>
          <a:xfrm>
            <a:off x="1138336" y="-10809"/>
            <a:ext cx="10431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3600" b="1" u="sng" dirty="0" smtClean="0">
                <a:solidFill>
                  <a:schemeClr val="bg1"/>
                </a:solidFill>
              </a:rPr>
              <a:t>Filtrelenmiş Seslerin Frekans Spektrumları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51" y="755161"/>
            <a:ext cx="5333148" cy="4274040"/>
          </a:xfrm>
          <a:prstGeom prst="rect">
            <a:avLst/>
          </a:prstGeom>
        </p:spPr>
      </p:pic>
      <p:sp>
        <p:nvSpPr>
          <p:cNvPr id="9" name="Metin kutusu 8"/>
          <p:cNvSpPr txBox="1"/>
          <p:nvPr/>
        </p:nvSpPr>
        <p:spPr>
          <a:xfrm>
            <a:off x="534051" y="5029201"/>
            <a:ext cx="5333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 smtClean="0">
                <a:solidFill>
                  <a:schemeClr val="bg1"/>
                </a:solidFill>
              </a:rPr>
              <a:t>filtrelenmiş eğitim 1</a:t>
            </a:r>
            <a:endParaRPr lang="tr-TR" b="1" dirty="0">
              <a:solidFill>
                <a:schemeClr val="bg1"/>
              </a:solidFill>
            </a:endParaRPr>
          </a:p>
        </p:txBody>
      </p:sp>
      <p:pic>
        <p:nvPicPr>
          <p:cNvPr id="10" name="Resim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030" y="755161"/>
            <a:ext cx="5333148" cy="4274038"/>
          </a:xfrm>
          <a:prstGeom prst="rect">
            <a:avLst/>
          </a:prstGeom>
        </p:spPr>
      </p:pic>
      <p:sp>
        <p:nvSpPr>
          <p:cNvPr id="11" name="Metin kutusu 10"/>
          <p:cNvSpPr txBox="1"/>
          <p:nvPr/>
        </p:nvSpPr>
        <p:spPr>
          <a:xfrm>
            <a:off x="6319030" y="5029201"/>
            <a:ext cx="5333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 smtClean="0">
                <a:solidFill>
                  <a:schemeClr val="bg1"/>
                </a:solidFill>
              </a:rPr>
              <a:t>filtrelenmiş eğitim 2</a:t>
            </a:r>
            <a:endParaRPr lang="tr-TR" b="1" dirty="0">
              <a:solidFill>
                <a:schemeClr val="bg1"/>
              </a:solidFill>
            </a:endParaRPr>
          </a:p>
        </p:txBody>
      </p:sp>
      <p:pic>
        <p:nvPicPr>
          <p:cNvPr id="12" name="Eğitim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491814" y="5547823"/>
            <a:ext cx="487362" cy="487363"/>
          </a:xfrm>
          <a:prstGeom prst="rect">
            <a:avLst/>
          </a:prstGeom>
        </p:spPr>
      </p:pic>
      <p:pic>
        <p:nvPicPr>
          <p:cNvPr id="13" name="filtrelenmiş eğitim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356716" y="5547824"/>
            <a:ext cx="487362" cy="487362"/>
          </a:xfrm>
          <a:prstGeom prst="rect">
            <a:avLst/>
          </a:prstGeom>
        </p:spPr>
      </p:pic>
      <p:pic>
        <p:nvPicPr>
          <p:cNvPr id="14" name="filtrelenmiş eğitim 2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551560" y="5547823"/>
            <a:ext cx="487363" cy="487362"/>
          </a:xfrm>
          <a:prstGeom prst="rect">
            <a:avLst/>
          </a:prstGeom>
        </p:spPr>
      </p:pic>
      <p:pic>
        <p:nvPicPr>
          <p:cNvPr id="15" name="Eğitim2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285166" y="5547823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2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7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07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816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816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60000"/>
                <a:lumOff val="40000"/>
              </a:schemeClr>
            </a:gs>
            <a:gs pos="100000">
              <a:schemeClr val="accent6">
                <a:lumMod val="75000"/>
              </a:schemeClr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/>
          <p:cNvSpPr/>
          <p:nvPr/>
        </p:nvSpPr>
        <p:spPr>
          <a:xfrm>
            <a:off x="1138336" y="-10809"/>
            <a:ext cx="10431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3600" b="1" u="sng" dirty="0" smtClean="0">
                <a:solidFill>
                  <a:schemeClr val="bg1"/>
                </a:solidFill>
              </a:rPr>
              <a:t>Filtrelenmiş Seslerin Frekans Spektrumları</a:t>
            </a:r>
          </a:p>
        </p:txBody>
      </p:sp>
      <p:sp>
        <p:nvSpPr>
          <p:cNvPr id="9" name="Metin kutusu 8"/>
          <p:cNvSpPr txBox="1"/>
          <p:nvPr/>
        </p:nvSpPr>
        <p:spPr>
          <a:xfrm>
            <a:off x="524721" y="5209290"/>
            <a:ext cx="5333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 smtClean="0">
                <a:solidFill>
                  <a:schemeClr val="bg1"/>
                </a:solidFill>
              </a:rPr>
              <a:t>filtrelenmiş eğitim 3</a:t>
            </a: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11" name="Metin kutusu 10"/>
          <p:cNvSpPr txBox="1"/>
          <p:nvPr/>
        </p:nvSpPr>
        <p:spPr>
          <a:xfrm>
            <a:off x="6309700" y="5219483"/>
            <a:ext cx="5333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 smtClean="0">
                <a:solidFill>
                  <a:schemeClr val="bg1"/>
                </a:solidFill>
              </a:rPr>
              <a:t>filtrelenmiş test 1</a:t>
            </a:r>
            <a:endParaRPr lang="tr-TR" b="1" dirty="0">
              <a:solidFill>
                <a:schemeClr val="bg1"/>
              </a:solidFill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98" y="743642"/>
            <a:ext cx="5560594" cy="4456316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977" y="743642"/>
            <a:ext cx="5560594" cy="4456316"/>
          </a:xfrm>
          <a:prstGeom prst="rect">
            <a:avLst/>
          </a:prstGeom>
        </p:spPr>
      </p:pic>
      <p:pic>
        <p:nvPicPr>
          <p:cNvPr id="6" name="Eğitim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558213" y="5764827"/>
            <a:ext cx="487362" cy="487363"/>
          </a:xfrm>
          <a:prstGeom prst="rect">
            <a:avLst/>
          </a:prstGeom>
        </p:spPr>
      </p:pic>
      <p:pic>
        <p:nvPicPr>
          <p:cNvPr id="7" name="filtrelenmiş eğitim 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235126" y="5764828"/>
            <a:ext cx="487363" cy="487363"/>
          </a:xfrm>
          <a:prstGeom prst="rect">
            <a:avLst/>
          </a:prstGeom>
        </p:spPr>
      </p:pic>
      <p:pic>
        <p:nvPicPr>
          <p:cNvPr id="8" name="Test1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155688" y="5764826"/>
            <a:ext cx="487362" cy="487363"/>
          </a:xfrm>
          <a:prstGeom prst="rect">
            <a:avLst/>
          </a:prstGeom>
        </p:spPr>
      </p:pic>
      <p:pic>
        <p:nvPicPr>
          <p:cNvPr id="12" name="filtrelenmiş test 1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076283" y="5764826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8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9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09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25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625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244</Words>
  <Application>Microsoft Office PowerPoint</Application>
  <PresentationFormat>Geniş ekran</PresentationFormat>
  <Paragraphs>63</Paragraphs>
  <Slides>12</Slides>
  <Notes>0</Notes>
  <HiddenSlides>0</HiddenSlides>
  <MMClips>12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DejaVu Sans</vt:lpstr>
      <vt:lpstr>Wingdings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umut mehmet erdem</dc:creator>
  <cp:lastModifiedBy>umut mehmet erdem</cp:lastModifiedBy>
  <cp:revision>15</cp:revision>
  <dcterms:created xsi:type="dcterms:W3CDTF">2024-05-21T16:18:59Z</dcterms:created>
  <dcterms:modified xsi:type="dcterms:W3CDTF">2024-05-21T18:36:49Z</dcterms:modified>
</cp:coreProperties>
</file>